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70" r:id="rId5"/>
    <p:sldId id="269" r:id="rId6"/>
    <p:sldId id="262" r:id="rId7"/>
    <p:sldId id="263" r:id="rId8"/>
    <p:sldId id="271" r:id="rId9"/>
    <p:sldId id="264" r:id="rId10"/>
    <p:sldId id="268" r:id="rId11"/>
    <p:sldId id="267" r:id="rId12"/>
    <p:sldId id="265" r:id="rId13"/>
    <p:sldId id="266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EAA9-3AAA-4C08-B50C-0E4EC84A67F6}" type="datetimeFigureOut">
              <a:rPr lang="en-US" smtClean="0"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F740-5664-451A-8ED8-276A4EBF65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EAA9-3AAA-4C08-B50C-0E4EC84A67F6}" type="datetimeFigureOut">
              <a:rPr lang="en-US" smtClean="0"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F740-5664-451A-8ED8-276A4EBF65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EAA9-3AAA-4C08-B50C-0E4EC84A67F6}" type="datetimeFigureOut">
              <a:rPr lang="en-US" smtClean="0"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F740-5664-451A-8ED8-276A4EBF65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EAA9-3AAA-4C08-B50C-0E4EC84A67F6}" type="datetimeFigureOut">
              <a:rPr lang="en-US" smtClean="0"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F740-5664-451A-8ED8-276A4EBF65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EAA9-3AAA-4C08-B50C-0E4EC84A67F6}" type="datetimeFigureOut">
              <a:rPr lang="en-US" smtClean="0"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F740-5664-451A-8ED8-276A4EBF65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EAA9-3AAA-4C08-B50C-0E4EC84A67F6}" type="datetimeFigureOut">
              <a:rPr lang="en-US" smtClean="0"/>
              <a:t>12/5/2011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F740-5664-451A-8ED8-276A4EBF65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EAA9-3AAA-4C08-B50C-0E4EC84A67F6}" type="datetimeFigureOut">
              <a:rPr lang="en-US" smtClean="0"/>
              <a:t>12/5/2011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F740-5664-451A-8ED8-276A4EBF65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EAA9-3AAA-4C08-B50C-0E4EC84A67F6}" type="datetimeFigureOut">
              <a:rPr lang="en-US" smtClean="0"/>
              <a:t>12/5/2011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F740-5664-451A-8ED8-276A4EBF65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EAA9-3AAA-4C08-B50C-0E4EC84A67F6}" type="datetimeFigureOut">
              <a:rPr lang="en-US" smtClean="0"/>
              <a:t>12/5/2011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F740-5664-451A-8ED8-276A4EBF65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EAA9-3AAA-4C08-B50C-0E4EC84A67F6}" type="datetimeFigureOut">
              <a:rPr lang="en-US" smtClean="0"/>
              <a:t>12/5/2011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F740-5664-451A-8ED8-276A4EBF65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EAA9-3AAA-4C08-B50C-0E4EC84A67F6}" type="datetimeFigureOut">
              <a:rPr lang="en-US" smtClean="0"/>
              <a:t>12/5/2011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F740-5664-451A-8ED8-276A4EBF65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6EAA9-3AAA-4C08-B50C-0E4EC84A67F6}" type="datetimeFigureOut">
              <a:rPr lang="en-US" smtClean="0"/>
              <a:t>12/5/2011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7F740-5664-451A-8ED8-276A4EBF650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washington.edu/pdf/grad_manual_11-12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d.washington.edu/students/thesis-dissertation/format-guidelines/index.shtml" TargetMode="External"/><Relationship Id="rId2" Type="http://schemas.openxmlformats.org/officeDocument/2006/relationships/hyperlink" Target="http://www.grad.washington.edu/students/thesis-dissertation/masters-final-submission.s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rad.uw.edu/area/petition.html" TargetMode="External"/><Relationship Id="rId2" Type="http://schemas.openxmlformats.org/officeDocument/2006/relationships/hyperlink" Target="http://education.washington.edu/current/graduation/mchecklist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.washington.edu/wordforms/medcomplete.doc" TargetMode="External"/><Relationship Id="rId2" Type="http://schemas.openxmlformats.org/officeDocument/2006/relationships/hyperlink" Target="https://grad.uw.edu/student/mastapp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Finishing 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(working for good results)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EDC&amp;I 505  Masters Orientation</a:t>
            </a:r>
          </a:p>
          <a:p>
            <a:pPr algn="r"/>
            <a:r>
              <a:rPr lang="en-US" dirty="0" smtClean="0"/>
              <a:t>Dec. 5, 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Can you Do with Your MEd?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Move to a better position within existing organization/school/college</a:t>
            </a:r>
          </a:p>
          <a:p>
            <a:r>
              <a:rPr lang="en-US" dirty="0" smtClean="0"/>
              <a:t>Move to a different school/college</a:t>
            </a:r>
          </a:p>
          <a:p>
            <a:r>
              <a:rPr lang="en-US" dirty="0" smtClean="0"/>
              <a:t>Work for a non-profit </a:t>
            </a:r>
            <a:r>
              <a:rPr lang="en-US" dirty="0" smtClean="0"/>
              <a:t>organization</a:t>
            </a:r>
            <a:r>
              <a:rPr lang="en-US" dirty="0" smtClean="0"/>
              <a:t>, informal education agency, foundation, local government, media outlet, etc.</a:t>
            </a:r>
          </a:p>
          <a:p>
            <a:r>
              <a:rPr lang="en-US" dirty="0" smtClean="0"/>
              <a:t>Set up a consulting operation</a:t>
            </a:r>
          </a:p>
          <a:p>
            <a:r>
              <a:rPr lang="en-US" dirty="0" smtClean="0"/>
              <a:t>Become an author/materials developer</a:t>
            </a:r>
          </a:p>
          <a:p>
            <a:r>
              <a:rPr lang="en-US" dirty="0" smtClean="0"/>
              <a:t>Shift career paths (school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private industry; community college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university, etc.)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Want to Go Further?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Continuing on to doctoral work</a:t>
            </a:r>
          </a:p>
          <a:p>
            <a:pPr lvl="1"/>
            <a:r>
              <a:rPr lang="en-US" dirty="0" smtClean="0"/>
              <a:t>At UW</a:t>
            </a:r>
          </a:p>
          <a:p>
            <a:pPr lvl="1"/>
            <a:r>
              <a:rPr lang="en-US" dirty="0" smtClean="0"/>
              <a:t>Elsewhere</a:t>
            </a:r>
          </a:p>
          <a:p>
            <a:r>
              <a:rPr lang="en-US" dirty="0" smtClean="0"/>
              <a:t>Transferring into the doc program</a:t>
            </a:r>
          </a:p>
          <a:p>
            <a:pPr lvl="1"/>
            <a:r>
              <a:rPr lang="en-US" dirty="0" smtClean="0"/>
              <a:t>At UW CoE, by </a:t>
            </a:r>
            <a:r>
              <a:rPr lang="en-US" dirty="0" smtClean="0">
                <a:hlinkClick r:id="rId2"/>
              </a:rPr>
              <a:t>petition</a:t>
            </a:r>
            <a:r>
              <a:rPr lang="en-US" dirty="0" smtClean="0"/>
              <a:t> </a:t>
            </a:r>
            <a:r>
              <a:rPr lang="en-US" sz="2000" dirty="0" smtClean="0"/>
              <a:t>(CoE Grad Std Manual, p. 21)</a:t>
            </a:r>
          </a:p>
          <a:p>
            <a:r>
              <a:rPr lang="en-US" dirty="0" smtClean="0"/>
              <a:t>What doctoral work looks like</a:t>
            </a:r>
          </a:p>
          <a:p>
            <a:r>
              <a:rPr lang="en-US" dirty="0" smtClean="0"/>
              <a:t>What a dissertation is</a:t>
            </a:r>
          </a:p>
          <a:p>
            <a:r>
              <a:rPr lang="en-US" dirty="0" smtClean="0"/>
              <a:t>Where it can take you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C&amp;I Colloquium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your project/thesis/portfolio of work at C&amp;I Colloquium </a:t>
            </a:r>
          </a:p>
          <a:p>
            <a:pPr lvl="1"/>
            <a:r>
              <a:rPr lang="en-US" dirty="0" smtClean="0"/>
              <a:t>Typically the last week of classes in a given quarter</a:t>
            </a:r>
          </a:p>
          <a:p>
            <a:pPr lvl="1"/>
            <a:r>
              <a:rPr lang="en-US" dirty="0" smtClean="0"/>
              <a:t>In AU 11:  Weds., Dec. 7, at 7:00 pm, MLR 212</a:t>
            </a:r>
          </a:p>
          <a:p>
            <a:r>
              <a:rPr lang="en-US" dirty="0" smtClean="0"/>
              <a:t>Come to at least one of these as an observer before you plan to present to see how it’s done (and what sorts of work other students have done)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And later…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to the College of Ed Spring reception (typically in the morning on the same day as UW Graduation</a:t>
            </a:r>
          </a:p>
          <a:p>
            <a:pPr lvl="1"/>
            <a:r>
              <a:rPr lang="en-US" dirty="0" smtClean="0"/>
              <a:t>In Spring, 2012:  Sat., June 9</a:t>
            </a:r>
          </a:p>
          <a:p>
            <a:r>
              <a:rPr lang="en-US" dirty="0" smtClean="0"/>
              <a:t>Stay in touch!</a:t>
            </a:r>
          </a:p>
          <a:p>
            <a:pPr lvl="1"/>
            <a:r>
              <a:rPr lang="en-US" dirty="0" smtClean="0"/>
              <a:t>Join UW Alumni Association</a:t>
            </a:r>
          </a:p>
          <a:p>
            <a:pPr lvl="1"/>
            <a:r>
              <a:rPr lang="en-US" dirty="0" smtClean="0"/>
              <a:t>Get on the College’s alumni mailing list</a:t>
            </a:r>
            <a:endParaRPr lang="en-US" dirty="0"/>
          </a:p>
          <a:p>
            <a:pPr lvl="2"/>
            <a:r>
              <a:rPr lang="en-US" sz="1600" dirty="0" smtClean="0"/>
              <a:t>(We promise not to bother you for donations… much!)</a:t>
            </a:r>
            <a:endParaRPr 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we offer this course again?</a:t>
            </a:r>
          </a:p>
          <a:p>
            <a:r>
              <a:rPr lang="en-US" dirty="0" smtClean="0"/>
              <a:t>What else (other information) should it include?</a:t>
            </a:r>
          </a:p>
          <a:p>
            <a:r>
              <a:rPr lang="en-US" dirty="0" smtClean="0"/>
              <a:t>What should it </a:t>
            </a:r>
            <a:r>
              <a:rPr lang="en-US" i="1" dirty="0" smtClean="0"/>
              <a:t>not </a:t>
            </a:r>
            <a:r>
              <a:rPr lang="en-US" dirty="0" smtClean="0"/>
              <a:t>include?</a:t>
            </a:r>
          </a:p>
          <a:p>
            <a:r>
              <a:rPr lang="en-US" dirty="0" smtClean="0"/>
              <a:t>Same format?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And good luck as you make your way forward!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Popular</a:t>
            </a:r>
          </a:p>
          <a:p>
            <a:pPr lvl="1"/>
            <a:r>
              <a:rPr lang="en-US" dirty="0" smtClean="0"/>
              <a:t>Great flexibility</a:t>
            </a:r>
          </a:p>
          <a:p>
            <a:r>
              <a:rPr lang="en-US" dirty="0" smtClean="0"/>
              <a:t>Thesis</a:t>
            </a:r>
          </a:p>
          <a:p>
            <a:pPr lvl="1"/>
            <a:r>
              <a:rPr lang="en-US" dirty="0" smtClean="0"/>
              <a:t>Somewhat more demanding</a:t>
            </a:r>
          </a:p>
          <a:p>
            <a:pPr lvl="1"/>
            <a:r>
              <a:rPr lang="en-US" dirty="0" smtClean="0"/>
              <a:t>Passage to doctoral work</a:t>
            </a:r>
          </a:p>
          <a:p>
            <a:r>
              <a:rPr lang="en-US" dirty="0" smtClean="0"/>
              <a:t>Exam</a:t>
            </a:r>
          </a:p>
          <a:p>
            <a:pPr lvl="1"/>
            <a:r>
              <a:rPr lang="en-US" dirty="0" smtClean="0"/>
              <a:t>Least demanding</a:t>
            </a:r>
          </a:p>
          <a:p>
            <a:pPr lvl="1"/>
            <a:r>
              <a:rPr lang="en-US" dirty="0" smtClean="0"/>
              <a:t>Less connection to your current practice</a:t>
            </a:r>
          </a:p>
          <a:p>
            <a:r>
              <a:rPr lang="en-US" dirty="0" smtClean="0"/>
              <a:t>AND general requirements for graduation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on improving practice</a:t>
            </a:r>
          </a:p>
          <a:p>
            <a:r>
              <a:rPr lang="en-US" dirty="0" smtClean="0"/>
              <a:t>What’s possible:</a:t>
            </a:r>
          </a:p>
          <a:p>
            <a:pPr lvl="1"/>
            <a:r>
              <a:rPr lang="en-US" dirty="0" smtClean="0"/>
              <a:t>New/draft curriculum</a:t>
            </a:r>
          </a:p>
          <a:p>
            <a:pPr lvl="1"/>
            <a:r>
              <a:rPr lang="en-US" dirty="0" smtClean="0"/>
              <a:t>Evaluation of an existing program</a:t>
            </a:r>
          </a:p>
          <a:p>
            <a:pPr lvl="1"/>
            <a:r>
              <a:rPr lang="en-US" dirty="0" smtClean="0"/>
              <a:t>Design of an evaluation plan</a:t>
            </a:r>
          </a:p>
          <a:p>
            <a:pPr lvl="1"/>
            <a:r>
              <a:rPr lang="en-US" dirty="0" smtClean="0"/>
              <a:t>Proposal for funding, policy change</a:t>
            </a:r>
          </a:p>
          <a:p>
            <a:pPr lvl="1"/>
            <a:r>
              <a:rPr lang="en-US" dirty="0" smtClean="0"/>
              <a:t>Review of research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Project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Depending on scope of work, may require IRB/Human Subjects approval</a:t>
            </a:r>
          </a:p>
          <a:p>
            <a:r>
              <a:rPr lang="en-US" dirty="0" smtClean="0"/>
              <a:t>Can connect to an existing project or set of work you are currently doing for your job</a:t>
            </a:r>
          </a:p>
          <a:p>
            <a:r>
              <a:rPr lang="en-US" dirty="0" smtClean="0"/>
              <a:t>Submit to 2 faculty; 1-hour “defense” (“the exam,” in the UW Grad School’s definition)</a:t>
            </a:r>
          </a:p>
          <a:p>
            <a:r>
              <a:rPr lang="en-US" dirty="0" smtClean="0"/>
              <a:t>Register for EDC&amp;I 600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2" y="2991644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Project in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you want to connect a project to a set of work you (and maybe others) are doing, how do you do that?</a:t>
            </a:r>
          </a:p>
          <a:p>
            <a:r>
              <a:rPr lang="en-US" dirty="0" smtClean="0"/>
              <a:t>Three parts:</a:t>
            </a:r>
          </a:p>
          <a:p>
            <a:pPr lvl="1"/>
            <a:r>
              <a:rPr lang="en-US" dirty="0" smtClean="0"/>
              <a:t>Where it came from</a:t>
            </a:r>
          </a:p>
          <a:p>
            <a:pPr lvl="1"/>
            <a:r>
              <a:rPr lang="en-US" dirty="0" smtClean="0"/>
              <a:t>What it is</a:t>
            </a:r>
          </a:p>
          <a:p>
            <a:pPr lvl="1"/>
            <a:r>
              <a:rPr lang="en-US" dirty="0" smtClean="0"/>
              <a:t>Results, next steps, etc.</a:t>
            </a:r>
          </a:p>
          <a:p>
            <a:r>
              <a:rPr lang="en-US" dirty="0" smtClean="0"/>
              <a:t>Format: Can vary with type of work </a:t>
            </a:r>
          </a:p>
          <a:p>
            <a:pPr lvl="1"/>
            <a:r>
              <a:rPr lang="en-US" dirty="0" smtClean="0"/>
              <a:t>(Not necessarily “a big term paper”)</a:t>
            </a:r>
          </a:p>
          <a:p>
            <a:endParaRPr lang="en-US" dirty="0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0212" y="3144044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4572000" y="1676400"/>
            <a:ext cx="42672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000" dirty="0" smtClean="0"/>
              <a:t>“Oreo Cookie” model: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Background, purpose, design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work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Evaluation, next steps, reflection</a:t>
            </a:r>
            <a:endParaRPr lang="en-US" dirty="0" smtClean="0"/>
          </a:p>
        </p:txBody>
      </p:sp>
      <p:sp>
        <p:nvSpPr>
          <p:cNvPr id="24" name="Freeform 23"/>
          <p:cNvSpPr/>
          <p:nvPr/>
        </p:nvSpPr>
        <p:spPr>
          <a:xfrm>
            <a:off x="7429500" y="2451735"/>
            <a:ext cx="1116330" cy="1512570"/>
          </a:xfrm>
          <a:custGeom>
            <a:avLst/>
            <a:gdLst>
              <a:gd name="connsiteX0" fmla="*/ 0 w 1116330"/>
              <a:gd name="connsiteY0" fmla="*/ 120015 h 1512570"/>
              <a:gd name="connsiteX1" fmla="*/ 994410 w 1116330"/>
              <a:gd name="connsiteY1" fmla="*/ 200025 h 1512570"/>
              <a:gd name="connsiteX2" fmla="*/ 731520 w 1116330"/>
              <a:gd name="connsiteY2" fmla="*/ 1320165 h 1512570"/>
              <a:gd name="connsiteX3" fmla="*/ 308610 w 1116330"/>
              <a:gd name="connsiteY3" fmla="*/ 1354455 h 1512570"/>
              <a:gd name="connsiteX4" fmla="*/ 297180 w 1116330"/>
              <a:gd name="connsiteY4" fmla="*/ 1354455 h 1512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6330" h="1512570">
                <a:moveTo>
                  <a:pt x="0" y="120015"/>
                </a:moveTo>
                <a:cubicBezTo>
                  <a:pt x="436245" y="60007"/>
                  <a:pt x="872490" y="0"/>
                  <a:pt x="994410" y="200025"/>
                </a:cubicBezTo>
                <a:cubicBezTo>
                  <a:pt x="1116330" y="400050"/>
                  <a:pt x="845820" y="1127760"/>
                  <a:pt x="731520" y="1320165"/>
                </a:cubicBezTo>
                <a:cubicBezTo>
                  <a:pt x="617220" y="1512570"/>
                  <a:pt x="381000" y="1348740"/>
                  <a:pt x="308610" y="1354455"/>
                </a:cubicBezTo>
                <a:cubicBezTo>
                  <a:pt x="236220" y="1360170"/>
                  <a:pt x="297180" y="1352550"/>
                  <a:pt x="297180" y="135445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Left Arrow 24"/>
          <p:cNvSpPr/>
          <p:nvPr/>
        </p:nvSpPr>
        <p:spPr>
          <a:xfrm>
            <a:off x="7696200" y="3657600"/>
            <a:ext cx="304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5393055" y="3429000"/>
            <a:ext cx="541020" cy="529590"/>
          </a:xfrm>
          <a:custGeom>
            <a:avLst/>
            <a:gdLst>
              <a:gd name="connsiteX0" fmla="*/ 127635 w 541020"/>
              <a:gd name="connsiteY0" fmla="*/ 11430 h 529590"/>
              <a:gd name="connsiteX1" fmla="*/ 447675 w 541020"/>
              <a:gd name="connsiteY1" fmla="*/ 68580 h 529590"/>
              <a:gd name="connsiteX2" fmla="*/ 1905 w 541020"/>
              <a:gd name="connsiteY2" fmla="*/ 422910 h 529590"/>
              <a:gd name="connsiteX3" fmla="*/ 459105 w 541020"/>
              <a:gd name="connsiteY3" fmla="*/ 514350 h 529590"/>
              <a:gd name="connsiteX4" fmla="*/ 493395 w 541020"/>
              <a:gd name="connsiteY4" fmla="*/ 514350 h 52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020" h="529590">
                <a:moveTo>
                  <a:pt x="127635" y="11430"/>
                </a:moveTo>
                <a:cubicBezTo>
                  <a:pt x="298132" y="5715"/>
                  <a:pt x="468630" y="0"/>
                  <a:pt x="447675" y="68580"/>
                </a:cubicBezTo>
                <a:cubicBezTo>
                  <a:pt x="426720" y="137160"/>
                  <a:pt x="0" y="348615"/>
                  <a:pt x="1905" y="422910"/>
                </a:cubicBezTo>
                <a:cubicBezTo>
                  <a:pt x="3810" y="497205"/>
                  <a:pt x="377190" y="499110"/>
                  <a:pt x="459105" y="514350"/>
                </a:cubicBezTo>
                <a:cubicBezTo>
                  <a:pt x="541020" y="529590"/>
                  <a:pt x="517207" y="521970"/>
                  <a:pt x="493395" y="5143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ight Arrow 27"/>
          <p:cNvSpPr/>
          <p:nvPr/>
        </p:nvSpPr>
        <p:spPr>
          <a:xfrm>
            <a:off x="5791200" y="38862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 32"/>
          <p:cNvSpPr/>
          <p:nvPr/>
        </p:nvSpPr>
        <p:spPr>
          <a:xfrm>
            <a:off x="7610475" y="4013835"/>
            <a:ext cx="1156335" cy="963930"/>
          </a:xfrm>
          <a:custGeom>
            <a:avLst/>
            <a:gdLst>
              <a:gd name="connsiteX0" fmla="*/ 161925 w 1156335"/>
              <a:gd name="connsiteY0" fmla="*/ 786765 h 963930"/>
              <a:gd name="connsiteX1" fmla="*/ 824865 w 1156335"/>
              <a:gd name="connsiteY1" fmla="*/ 855345 h 963930"/>
              <a:gd name="connsiteX2" fmla="*/ 1042035 w 1156335"/>
              <a:gd name="connsiteY2" fmla="*/ 135255 h 963930"/>
              <a:gd name="connsiteX3" fmla="*/ 139065 w 1156335"/>
              <a:gd name="connsiteY3" fmla="*/ 43815 h 963930"/>
              <a:gd name="connsiteX4" fmla="*/ 207645 w 1156335"/>
              <a:gd name="connsiteY4" fmla="*/ 55245 h 963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6335" h="963930">
                <a:moveTo>
                  <a:pt x="161925" y="786765"/>
                </a:moveTo>
                <a:cubicBezTo>
                  <a:pt x="420052" y="875347"/>
                  <a:pt x="678180" y="963930"/>
                  <a:pt x="824865" y="855345"/>
                </a:cubicBezTo>
                <a:cubicBezTo>
                  <a:pt x="971550" y="746760"/>
                  <a:pt x="1156335" y="270510"/>
                  <a:pt x="1042035" y="135255"/>
                </a:cubicBezTo>
                <a:cubicBezTo>
                  <a:pt x="927735" y="0"/>
                  <a:pt x="278130" y="57150"/>
                  <a:pt x="139065" y="43815"/>
                </a:cubicBezTo>
                <a:cubicBezTo>
                  <a:pt x="0" y="30480"/>
                  <a:pt x="103822" y="42862"/>
                  <a:pt x="207645" y="5524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Left Arrow 33"/>
          <p:cNvSpPr/>
          <p:nvPr/>
        </p:nvSpPr>
        <p:spPr>
          <a:xfrm>
            <a:off x="7620000" y="3962400"/>
            <a:ext cx="3810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“Little Dissertation”</a:t>
            </a:r>
          </a:p>
          <a:p>
            <a:pPr lvl="1"/>
            <a:r>
              <a:rPr lang="en-US" dirty="0" smtClean="0">
                <a:hlinkClick r:id="rId2"/>
              </a:rPr>
              <a:t>Grad School requirements </a:t>
            </a:r>
            <a:r>
              <a:rPr lang="en-US" dirty="0" smtClean="0"/>
              <a:t>(proposal, </a:t>
            </a:r>
            <a:r>
              <a:rPr lang="en-US" dirty="0" smtClean="0">
                <a:hlinkClick r:id="rId3"/>
              </a:rPr>
              <a:t>format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Copy of final draft to grad School</a:t>
            </a:r>
          </a:p>
          <a:p>
            <a:pPr lvl="1"/>
            <a:r>
              <a:rPr lang="en-US" dirty="0" smtClean="0"/>
              <a:t>Negotiate focus and approach w. adviser</a:t>
            </a:r>
          </a:p>
          <a:p>
            <a:pPr lvl="1"/>
            <a:r>
              <a:rPr lang="en-US" dirty="0" smtClean="0"/>
              <a:t>If empirical, may require IRB/Human Subject approval</a:t>
            </a:r>
          </a:p>
          <a:p>
            <a:r>
              <a:rPr lang="en-US" dirty="0" smtClean="0"/>
              <a:t>Great practice for those considering continuing on to doctoral work</a:t>
            </a:r>
          </a:p>
          <a:p>
            <a:r>
              <a:rPr lang="en-US" dirty="0" smtClean="0"/>
              <a:t>Can result in publication, conference presentations</a:t>
            </a:r>
          </a:p>
          <a:p>
            <a:r>
              <a:rPr lang="en-US" dirty="0" smtClean="0"/>
              <a:t>Submit to two faculty; 1-hour “defense” (“the exam,” in the UW Grad School’s definition)</a:t>
            </a:r>
          </a:p>
          <a:p>
            <a:r>
              <a:rPr lang="en-US" dirty="0" smtClean="0"/>
              <a:t>Register for EDUC 700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Extra course work at 500-level</a:t>
            </a:r>
          </a:p>
          <a:p>
            <a:r>
              <a:rPr lang="en-US" dirty="0" smtClean="0"/>
              <a:t>May be quickest way to get through the program for some people</a:t>
            </a:r>
          </a:p>
          <a:p>
            <a:r>
              <a:rPr lang="en-US" dirty="0" smtClean="0"/>
              <a:t>Written exam</a:t>
            </a:r>
          </a:p>
          <a:p>
            <a:pPr lvl="1"/>
            <a:r>
              <a:rPr lang="en-US" dirty="0" smtClean="0"/>
              <a:t>Questions often negotiated with adviser</a:t>
            </a:r>
          </a:p>
          <a:p>
            <a:pPr lvl="1"/>
            <a:r>
              <a:rPr lang="en-US" dirty="0" smtClean="0"/>
              <a:t>Submit to 2 faculty</a:t>
            </a:r>
          </a:p>
          <a:p>
            <a:pPr lvl="1"/>
            <a:r>
              <a:rPr lang="en-US" dirty="0" smtClean="0"/>
              <a:t>Adviser may request an additional oral presentation on the exam</a:t>
            </a:r>
          </a:p>
          <a:p>
            <a:r>
              <a:rPr lang="en-US" dirty="0" smtClean="0"/>
              <a:t>Register for 3 additional 500-level courses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Other Graduation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Make sure you meet the UW’s and the College’s MEd </a:t>
            </a:r>
            <a:r>
              <a:rPr lang="en-US" dirty="0" smtClean="0">
                <a:hlinkClick r:id="rId2"/>
              </a:rPr>
              <a:t>requirements for degree completion</a:t>
            </a:r>
            <a:endParaRPr lang="en-US" dirty="0" smtClean="0"/>
          </a:p>
          <a:p>
            <a:pPr lvl="1"/>
            <a:r>
              <a:rPr lang="en-US" dirty="0" smtClean="0"/>
              <a:t>It’s your responsibility to make sure you’ve satisfied all these</a:t>
            </a:r>
          </a:p>
          <a:p>
            <a:pPr lvl="1"/>
            <a:r>
              <a:rPr lang="en-US" dirty="0" smtClean="0"/>
              <a:t>Don’t count on your adviser knowing!</a:t>
            </a:r>
          </a:p>
          <a:p>
            <a:pPr lvl="1"/>
            <a:r>
              <a:rPr lang="en-US" dirty="0" smtClean="0"/>
              <a:t>Transcripts are checked by computer in the Grad School (so don’t assume, “they’ll know what I mean…”)</a:t>
            </a:r>
          </a:p>
          <a:p>
            <a:r>
              <a:rPr lang="en-US" dirty="0" smtClean="0"/>
              <a:t>Problem?  Remember, you can </a:t>
            </a:r>
            <a:r>
              <a:rPr lang="en-US" dirty="0" smtClean="0">
                <a:hlinkClick r:id="rId3"/>
              </a:rPr>
              <a:t>petition the Grad School</a:t>
            </a:r>
            <a:endParaRPr lang="en-US" dirty="0" smtClean="0"/>
          </a:p>
          <a:p>
            <a:pPr lvl="1"/>
            <a:r>
              <a:rPr lang="en-US" dirty="0" smtClean="0"/>
              <a:t>Make sure staff in OSS know what you’re doing; their support can be crucial!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DON’T FORGET!!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graduate, you must “request to graduate” with the UW Grad School </a:t>
            </a:r>
          </a:p>
          <a:p>
            <a:pPr lvl="1"/>
            <a:r>
              <a:rPr lang="en-US" dirty="0" smtClean="0">
                <a:hlinkClick r:id="rId2"/>
              </a:rPr>
              <a:t>Online</a:t>
            </a:r>
            <a:endParaRPr lang="en-US" dirty="0" smtClean="0"/>
          </a:p>
          <a:p>
            <a:pPr lvl="1"/>
            <a:r>
              <a:rPr lang="en-US" dirty="0" smtClean="0"/>
              <a:t>During quarter when you expect to finish</a:t>
            </a:r>
          </a:p>
          <a:p>
            <a:pPr lvl="1"/>
            <a:r>
              <a:rPr lang="en-US" b="1" i="1" dirty="0" smtClean="0"/>
              <a:t>Don’t forget to do this!</a:t>
            </a:r>
            <a:r>
              <a:rPr lang="en-US" dirty="0" smtClean="0"/>
              <a:t>  It can delay your graduation and cost you money!</a:t>
            </a:r>
          </a:p>
          <a:p>
            <a:r>
              <a:rPr lang="en-US" dirty="0" smtClean="0"/>
              <a:t>Also, complete the College’s “</a:t>
            </a:r>
            <a:r>
              <a:rPr lang="en-US" dirty="0" smtClean="0">
                <a:hlinkClick r:id="rId3"/>
              </a:rPr>
              <a:t>Degree Completion Form</a:t>
            </a:r>
            <a:r>
              <a:rPr lang="en-US" dirty="0" smtClean="0"/>
              <a:t>” and get your adviser’s signature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747</Words>
  <Application>Microsoft Office PowerPoint</Application>
  <PresentationFormat>On-screen Show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Finishing Up (working for good results)</vt:lpstr>
      <vt:lpstr>Options</vt:lpstr>
      <vt:lpstr>Project</vt:lpstr>
      <vt:lpstr>Project (cont.)</vt:lpstr>
      <vt:lpstr>Project in Context</vt:lpstr>
      <vt:lpstr>Thesis</vt:lpstr>
      <vt:lpstr>Exam</vt:lpstr>
      <vt:lpstr>Other Graduation Requirements</vt:lpstr>
      <vt:lpstr>DON’T FORGET!!</vt:lpstr>
      <vt:lpstr>What Can you Do with Your MEd?</vt:lpstr>
      <vt:lpstr>Want to Go Further?</vt:lpstr>
      <vt:lpstr>C&amp;I Colloquium</vt:lpstr>
      <vt:lpstr>And later…</vt:lpstr>
      <vt:lpstr>This Course</vt:lpstr>
      <vt:lpstr>Thanks!</vt:lpstr>
    </vt:vector>
  </TitlesOfParts>
  <Company>College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Finishing Up (working for good results)</dc:title>
  <dc:creator>stkerr</dc:creator>
  <cp:lastModifiedBy>stkerr</cp:lastModifiedBy>
  <cp:revision>10</cp:revision>
  <dcterms:created xsi:type="dcterms:W3CDTF">2011-12-05T17:24:29Z</dcterms:created>
  <dcterms:modified xsi:type="dcterms:W3CDTF">2011-12-06T00:27:03Z</dcterms:modified>
</cp:coreProperties>
</file>